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8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435678A0-4758-4E0B-B0CB-611065AA47D3}" type="datetimeFigureOut">
              <a:rPr lang="hr-HR" smtClean="0"/>
              <a:t>8.3.2017.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34833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435678A0-4758-4E0B-B0CB-611065AA47D3}" type="datetimeFigureOut">
              <a:rPr lang="hr-HR" smtClean="0"/>
              <a:t>8.3.2017.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142161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435678A0-4758-4E0B-B0CB-611065AA47D3}" type="datetimeFigureOut">
              <a:rPr lang="hr-HR" smtClean="0"/>
              <a:t>8.3.2017.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62544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435678A0-4758-4E0B-B0CB-611065AA47D3}" type="datetimeFigureOut">
              <a:rPr lang="hr-HR" smtClean="0"/>
              <a:t>8.3.2017.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227750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435678A0-4758-4E0B-B0CB-611065AA47D3}" type="datetimeFigureOut">
              <a:rPr lang="hr-HR" smtClean="0"/>
              <a:t>8.3.2017.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273418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435678A0-4758-4E0B-B0CB-611065AA47D3}" type="datetimeFigureOut">
              <a:rPr lang="hr-HR" smtClean="0"/>
              <a:t>8.3.2017.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292156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435678A0-4758-4E0B-B0CB-611065AA47D3}" type="datetimeFigureOut">
              <a:rPr lang="hr-HR" smtClean="0"/>
              <a:t>8.3.2017.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156809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435678A0-4758-4E0B-B0CB-611065AA47D3}" type="datetimeFigureOut">
              <a:rPr lang="hr-HR" smtClean="0"/>
              <a:t>8.3.2017.</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263499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435678A0-4758-4E0B-B0CB-611065AA47D3}" type="datetimeFigureOut">
              <a:rPr lang="hr-HR" smtClean="0"/>
              <a:t>8.3.2017.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58522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435678A0-4758-4E0B-B0CB-611065AA47D3}" type="datetimeFigureOut">
              <a:rPr lang="hr-HR" smtClean="0"/>
              <a:t>8.3.2017.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73679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435678A0-4758-4E0B-B0CB-611065AA47D3}" type="datetimeFigureOut">
              <a:rPr lang="hr-HR" smtClean="0"/>
              <a:t>8.3.2017.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07C2485-D9A6-4685-BD60-40BD07C2E384}" type="slidenum">
              <a:rPr lang="hr-HR" smtClean="0"/>
              <a:t>‹#›</a:t>
            </a:fld>
            <a:endParaRPr lang="hr-HR"/>
          </a:p>
        </p:txBody>
      </p:sp>
    </p:spTree>
    <p:extLst>
      <p:ext uri="{BB962C8B-B14F-4D97-AF65-F5344CB8AC3E}">
        <p14:creationId xmlns:p14="http://schemas.microsoft.com/office/powerpoint/2010/main" val="251338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678A0-4758-4E0B-B0CB-611065AA47D3}" type="datetimeFigureOut">
              <a:rPr lang="hr-HR" smtClean="0"/>
              <a:t>8.3.2017.</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C2485-D9A6-4685-BD60-40BD07C2E384}" type="slidenum">
              <a:rPr lang="hr-HR" smtClean="0"/>
              <a:t>‹#›</a:t>
            </a:fld>
            <a:endParaRPr lang="hr-HR"/>
          </a:p>
        </p:txBody>
      </p:sp>
    </p:spTree>
    <p:extLst>
      <p:ext uri="{BB962C8B-B14F-4D97-AF65-F5344CB8AC3E}">
        <p14:creationId xmlns:p14="http://schemas.microsoft.com/office/powerpoint/2010/main" val="185367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orbes.com/washingt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smtClean="0"/>
              <a:t>Mega-trendovi 2017.</a:t>
            </a:r>
            <a:endParaRPr lang="hr-HR"/>
          </a:p>
        </p:txBody>
      </p:sp>
      <p:sp>
        <p:nvSpPr>
          <p:cNvPr id="3" name="Podnaslov 2"/>
          <p:cNvSpPr>
            <a:spLocks noGrp="1"/>
          </p:cNvSpPr>
          <p:nvPr>
            <p:ph type="subTitle" idx="1"/>
          </p:nvPr>
        </p:nvSpPr>
        <p:spPr/>
        <p:txBody>
          <a:bodyPr/>
          <a:lstStyle/>
          <a:p>
            <a:r>
              <a:rPr lang="hr-HR" smtClean="0"/>
              <a:t>Darko Polšek</a:t>
            </a:r>
          </a:p>
          <a:p>
            <a:r>
              <a:rPr lang="hr-HR" smtClean="0"/>
              <a:t>dpolsek@gmail.com</a:t>
            </a:r>
            <a:endParaRPr lang="hr-HR"/>
          </a:p>
        </p:txBody>
      </p:sp>
    </p:spTree>
    <p:extLst>
      <p:ext uri="{BB962C8B-B14F-4D97-AF65-F5344CB8AC3E}">
        <p14:creationId xmlns:p14="http://schemas.microsoft.com/office/powerpoint/2010/main" val="1416978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9. Vrijednost za novac</a:t>
            </a:r>
            <a:endParaRPr lang="hr-HR"/>
          </a:p>
        </p:txBody>
      </p:sp>
      <p:sp>
        <p:nvSpPr>
          <p:cNvPr id="3" name="Rezervirano mjesto sadržaja 2"/>
          <p:cNvSpPr>
            <a:spLocks noGrp="1"/>
          </p:cNvSpPr>
          <p:nvPr>
            <p:ph idx="1"/>
          </p:nvPr>
        </p:nvSpPr>
        <p:spPr/>
        <p:txBody>
          <a:bodyPr>
            <a:normAutofit fontScale="77500" lnSpcReduction="20000"/>
          </a:bodyPr>
          <a:lstStyle/>
          <a:p>
            <a:r>
              <a:rPr lang="en-US" smtClean="0"/>
              <a:t>The emergence of a global middle class of 4 billion people and a connected community on the internet of 5 billion will allow entrepreneurs and businesses to “make one, sell many,” a concept that will be ever more important and usher in a new business model of “value for many.” The concept implies that businesses can produce and sell the same product or service to the masses in both the developing and developed worlds using either a platform like the internet or through developing an affordable products strategy. The most interesting feature of the “value for many” business model is that it drives innovation across a whole spectrum of industries, from low-cost flights to low-cost affordable healthcare products for the masses, </a:t>
            </a:r>
            <a:endParaRPr lang="hr-HR"/>
          </a:p>
        </p:txBody>
      </p:sp>
    </p:spTree>
    <p:extLst>
      <p:ext uri="{BB962C8B-B14F-4D97-AF65-F5344CB8AC3E}">
        <p14:creationId xmlns:p14="http://schemas.microsoft.com/office/powerpoint/2010/main" val="341714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10. Budućnost energije</a:t>
            </a:r>
            <a:endParaRPr lang="hr-HR"/>
          </a:p>
        </p:txBody>
      </p:sp>
      <p:sp>
        <p:nvSpPr>
          <p:cNvPr id="3" name="Rezervirano mjesto sadržaja 2"/>
          <p:cNvSpPr>
            <a:spLocks noGrp="1"/>
          </p:cNvSpPr>
          <p:nvPr>
            <p:ph idx="1"/>
          </p:nvPr>
        </p:nvSpPr>
        <p:spPr/>
        <p:txBody>
          <a:bodyPr/>
          <a:lstStyle/>
          <a:p>
            <a:r>
              <a:rPr lang="en-US" smtClean="0"/>
              <a:t>Key trends we will see in this area will be the Smart Grid, the future 'Energy Internet', the contribution of shale gas in the U.S. gas supply to surpass 40 percent in the 2030s, deep sea drilling for oil to become 20 percent of global oil production and technology for deep sea exploration to expand to deep sea mining. We will see more micro grids and energy storage technologies </a:t>
            </a:r>
            <a:endParaRPr lang="hr-HR"/>
          </a:p>
        </p:txBody>
      </p:sp>
    </p:spTree>
    <p:extLst>
      <p:ext uri="{BB962C8B-B14F-4D97-AF65-F5344CB8AC3E}">
        <p14:creationId xmlns:p14="http://schemas.microsoft.com/office/powerpoint/2010/main" val="100510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1. Umreženost i konvergencija</a:t>
            </a:r>
            <a:endParaRPr lang="hr-HR"/>
          </a:p>
        </p:txBody>
      </p:sp>
      <p:sp>
        <p:nvSpPr>
          <p:cNvPr id="3" name="Rezervirano mjesto sadržaja 2"/>
          <p:cNvSpPr>
            <a:spLocks noGrp="1"/>
          </p:cNvSpPr>
          <p:nvPr>
            <p:ph idx="1"/>
          </p:nvPr>
        </p:nvSpPr>
        <p:spPr/>
        <p:txBody>
          <a:bodyPr/>
          <a:lstStyle/>
          <a:p>
            <a:r>
              <a:rPr lang="en-US" smtClean="0"/>
              <a:t>By 2020, there will be over 5 billion internet users, with over half of them accessing the internet over handheld tablet devices and 80 billion connected devices worldwide. This connectivity will spread to our daily lives bringing the three silos of work, home and our surrounding environment into one seamless experience termed by Frost &amp; Sullivan as “connected living.” </a:t>
            </a:r>
            <a:endParaRPr lang="hr-HR"/>
          </a:p>
        </p:txBody>
      </p:sp>
    </p:spTree>
    <p:extLst>
      <p:ext uri="{BB962C8B-B14F-4D97-AF65-F5344CB8AC3E}">
        <p14:creationId xmlns:p14="http://schemas.microsoft.com/office/powerpoint/2010/main" val="1781331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2. Cigle i klikovi</a:t>
            </a:r>
            <a:endParaRPr lang="hr-HR"/>
          </a:p>
        </p:txBody>
      </p:sp>
      <p:sp>
        <p:nvSpPr>
          <p:cNvPr id="3" name="Rezervirano mjesto sadržaja 2"/>
          <p:cNvSpPr>
            <a:spLocks noGrp="1"/>
          </p:cNvSpPr>
          <p:nvPr>
            <p:ph idx="1"/>
          </p:nvPr>
        </p:nvSpPr>
        <p:spPr/>
        <p:txBody>
          <a:bodyPr>
            <a:normAutofit fontScale="92500" lnSpcReduction="20000"/>
          </a:bodyPr>
          <a:lstStyle/>
          <a:p>
            <a:r>
              <a:rPr lang="en-US" b="1" smtClean="0"/>
              <a:t>“Bricks and Clicks”</a:t>
            </a:r>
            <a:r>
              <a:rPr lang="en-US" smtClean="0"/>
              <a:t> will become the retailing norm of the future, with every retailer expected to have an online identity as well as a brick and mortar presence by 2020. Nearly 19 percent of global B2C retail will happen online, with online retail sales expected to reach $4.3 trillion by 2025, resulting in the emergence of virtual stores, virtual hypermarkets, interactive stores, and “Click and Collect” retailing models. B2B e-Retailing which has lagged so far is now ready to take off and we will see more </a:t>
            </a:r>
            <a:endParaRPr lang="hr-HR"/>
          </a:p>
        </p:txBody>
      </p:sp>
    </p:spTree>
    <p:extLst>
      <p:ext uri="{BB962C8B-B14F-4D97-AF65-F5344CB8AC3E}">
        <p14:creationId xmlns:p14="http://schemas.microsoft.com/office/powerpoint/2010/main" val="95663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3. Budućnost mobilnosti</a:t>
            </a:r>
            <a:endParaRPr lang="hr-HR"/>
          </a:p>
        </p:txBody>
      </p:sp>
      <p:sp>
        <p:nvSpPr>
          <p:cNvPr id="3" name="Rezervirano mjesto sadržaja 2"/>
          <p:cNvSpPr>
            <a:spLocks noGrp="1"/>
          </p:cNvSpPr>
          <p:nvPr>
            <p:ph idx="1"/>
          </p:nvPr>
        </p:nvSpPr>
        <p:spPr/>
        <p:txBody>
          <a:bodyPr>
            <a:normAutofit lnSpcReduction="10000"/>
          </a:bodyPr>
          <a:lstStyle/>
          <a:p>
            <a:r>
              <a:rPr lang="en-US" smtClean="0"/>
              <a:t>In the future, people and organizations will want personal mobility (not necessarily cars or trucks) to travel from A to B, as journeys will become integrated with intelligent and smart technologies, enabled by a single ticket or membership to provide seamless travel on multi-modal transport systems with the car becoming an integral part of a wider transport network. Car companies will measure mobility share </a:t>
            </a:r>
            <a:endParaRPr lang="hr-HR"/>
          </a:p>
        </p:txBody>
      </p:sp>
    </p:spTree>
    <p:extLst>
      <p:ext uri="{BB962C8B-B14F-4D97-AF65-F5344CB8AC3E}">
        <p14:creationId xmlns:p14="http://schemas.microsoft.com/office/powerpoint/2010/main" val="21873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4. Još urbanije: grad kao mušterija</a:t>
            </a:r>
            <a:endParaRPr lang="hr-HR"/>
          </a:p>
        </p:txBody>
      </p:sp>
      <p:sp>
        <p:nvSpPr>
          <p:cNvPr id="3" name="Rezervirano mjesto sadržaja 2"/>
          <p:cNvSpPr>
            <a:spLocks noGrp="1"/>
          </p:cNvSpPr>
          <p:nvPr>
            <p:ph idx="1"/>
          </p:nvPr>
        </p:nvSpPr>
        <p:spPr/>
        <p:txBody>
          <a:bodyPr>
            <a:normAutofit fontScale="92500" lnSpcReduction="10000"/>
          </a:bodyPr>
          <a:lstStyle/>
          <a:p>
            <a:r>
              <a:rPr lang="en-US" smtClean="0"/>
              <a:t>we will see cities expanding to form mega cities, mega regions and even mega corridors, such as the Boston to </a:t>
            </a:r>
            <a:r>
              <a:rPr lang="en-US" smtClean="0">
                <a:hlinkClick r:id="rId2"/>
              </a:rPr>
              <a:t>Washington</a:t>
            </a:r>
            <a:r>
              <a:rPr lang="en-US" smtClean="0"/>
              <a:t>, DC (BosWash) corridor, which will have a population of 58.2 million and account for 20 percent of United States GDP in 2025. These “mega districts” will be so large that businesses will increasingly regard them as key focus centers for investment and put “city as a customer” as a central piece of their strategy,</a:t>
            </a:r>
            <a:r>
              <a:rPr lang="hr-HR" smtClean="0"/>
              <a:t> as opposed to nations. </a:t>
            </a:r>
            <a:endParaRPr lang="hr-HR"/>
          </a:p>
        </p:txBody>
      </p:sp>
    </p:spTree>
    <p:extLst>
      <p:ext uri="{BB962C8B-B14F-4D97-AF65-F5344CB8AC3E}">
        <p14:creationId xmlns:p14="http://schemas.microsoft.com/office/powerpoint/2010/main" val="313633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5. Promjene socijalnih trendova</a:t>
            </a:r>
            <a:endParaRPr lang="hr-HR"/>
          </a:p>
        </p:txBody>
      </p:sp>
      <p:sp>
        <p:nvSpPr>
          <p:cNvPr id="3" name="Rezervirano mjesto sadržaja 2"/>
          <p:cNvSpPr>
            <a:spLocks noGrp="1"/>
          </p:cNvSpPr>
          <p:nvPr>
            <p:ph idx="1"/>
          </p:nvPr>
        </p:nvSpPr>
        <p:spPr/>
        <p:txBody>
          <a:bodyPr/>
          <a:lstStyle/>
          <a:p>
            <a:r>
              <a:rPr lang="en-US" smtClean="0"/>
              <a:t>Social trends in Generation-Y, rise of middle class, an aging population, reverse brain drain, Halal economy, a heterogeneous society, generational political change in nations like India, abolition of single child policy and </a:t>
            </a:r>
            <a:r>
              <a:rPr lang="en-US" i="1" smtClean="0"/>
              <a:t>hukou </a:t>
            </a:r>
            <a:r>
              <a:rPr lang="en-US" smtClean="0"/>
              <a:t>system in China, aging population and women’s empowerment will usher in some deep socioeconomic changes in our future society.</a:t>
            </a:r>
            <a:endParaRPr lang="hr-HR"/>
          </a:p>
        </p:txBody>
      </p:sp>
    </p:spTree>
    <p:extLst>
      <p:ext uri="{BB962C8B-B14F-4D97-AF65-F5344CB8AC3E}">
        <p14:creationId xmlns:p14="http://schemas.microsoft.com/office/powerpoint/2010/main" val="372251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6. Zdravlje, wellness i well-being</a:t>
            </a:r>
            <a:endParaRPr lang="hr-HR"/>
          </a:p>
        </p:txBody>
      </p:sp>
      <p:sp>
        <p:nvSpPr>
          <p:cNvPr id="3" name="Rezervirano mjesto sadržaja 2"/>
          <p:cNvSpPr>
            <a:spLocks noGrp="1"/>
          </p:cNvSpPr>
          <p:nvPr>
            <p:ph idx="1"/>
          </p:nvPr>
        </p:nvSpPr>
        <p:spPr/>
        <p:txBody>
          <a:bodyPr/>
          <a:lstStyle/>
          <a:p>
            <a:r>
              <a:rPr lang="en-US" smtClean="0"/>
              <a:t>The definition of healthcare will change as economies struggle to afford healthcare costs, which will affect 20 percent of a nation’s GDP in a developed world. Focus will shift to mass prevention and diagnoses and to wellness aspects of the mind, body and soul.</a:t>
            </a:r>
            <a:endParaRPr lang="hr-HR"/>
          </a:p>
        </p:txBody>
      </p:sp>
    </p:spTree>
    <p:extLst>
      <p:ext uri="{BB962C8B-B14F-4D97-AF65-F5344CB8AC3E}">
        <p14:creationId xmlns:p14="http://schemas.microsoft.com/office/powerpoint/2010/main" val="337364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7. Koncept „Zero”</a:t>
            </a:r>
            <a:endParaRPr lang="hr-HR"/>
          </a:p>
        </p:txBody>
      </p:sp>
      <p:sp>
        <p:nvSpPr>
          <p:cNvPr id="3" name="Rezervirano mjesto sadržaja 2"/>
          <p:cNvSpPr>
            <a:spLocks noGrp="1"/>
          </p:cNvSpPr>
          <p:nvPr>
            <p:ph idx="1"/>
          </p:nvPr>
        </p:nvSpPr>
        <p:spPr/>
        <p:txBody>
          <a:bodyPr>
            <a:normAutofit fontScale="92500" lnSpcReduction="20000"/>
          </a:bodyPr>
          <a:lstStyle/>
          <a:p>
            <a:r>
              <a:rPr lang="en-US" smtClean="0"/>
              <a:t>vision of a “Zero Concept” world where we will shift focus and develop products and technologies that “Innovate to Zero” in real life, thereby bringing social innovation to the forefront. </a:t>
            </a:r>
            <a:r>
              <a:rPr lang="en-US" b="1" smtClean="0"/>
              <a:t>We will have cars with zero emissions, zero accidents and zero fatalities. Cities and buildings will want to be carbon neutral, just like Copenhagen wants to be first carbon neutral capital of the world where one could even have a carbon neutral beer in a carbon neutral brewery, and spend a night in a carbon neutral hotel. </a:t>
            </a:r>
            <a:endParaRPr lang="hr-HR" b="1"/>
          </a:p>
        </p:txBody>
      </p:sp>
    </p:spTree>
    <p:extLst>
      <p:ext uri="{BB962C8B-B14F-4D97-AF65-F5344CB8AC3E}">
        <p14:creationId xmlns:p14="http://schemas.microsoft.com/office/powerpoint/2010/main" val="196818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8. Pametno je „Novo Zeleno”</a:t>
            </a:r>
            <a:endParaRPr lang="hr-HR"/>
          </a:p>
        </p:txBody>
      </p:sp>
      <p:sp>
        <p:nvSpPr>
          <p:cNvPr id="3" name="Rezervirano mjesto sadržaja 2"/>
          <p:cNvSpPr>
            <a:spLocks noGrp="1"/>
          </p:cNvSpPr>
          <p:nvPr>
            <p:ph idx="1"/>
          </p:nvPr>
        </p:nvSpPr>
        <p:spPr/>
        <p:txBody>
          <a:bodyPr>
            <a:normAutofit fontScale="92500"/>
          </a:bodyPr>
          <a:lstStyle/>
          <a:p>
            <a:r>
              <a:rPr lang="en-US" smtClean="0"/>
              <a:t>there will be a shift towards “smart” products, which are intelligent, connected and have the ability to sense, process, report, and take corrective action.</a:t>
            </a:r>
          </a:p>
          <a:p>
            <a:r>
              <a:rPr lang="en-US" smtClean="0"/>
              <a:t>Smart products will be everywhere around us from smart clothing, watches, phones, to smart buildings and smart cities. The smart city market in particular will take off with the industry expected to be worth $1.5 trillion by 2020</a:t>
            </a:r>
          </a:p>
          <a:p>
            <a:endParaRPr lang="hr-HR"/>
          </a:p>
        </p:txBody>
      </p:sp>
    </p:spTree>
    <p:extLst>
      <p:ext uri="{BB962C8B-B14F-4D97-AF65-F5344CB8AC3E}">
        <p14:creationId xmlns:p14="http://schemas.microsoft.com/office/powerpoint/2010/main" val="2022825220"/>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876</Words>
  <Application>Microsoft Office PowerPoint</Application>
  <PresentationFormat>Prikaz na zaslonu (4:3)</PresentationFormat>
  <Paragraphs>24</Paragraphs>
  <Slides>11</Slides>
  <Notes>0</Notes>
  <HiddenSlides>0</HiddenSlides>
  <MMClips>0</MMClips>
  <ScaleCrop>false</ScaleCrop>
  <HeadingPairs>
    <vt:vector size="4" baseType="variant">
      <vt:variant>
        <vt:lpstr>Tema</vt:lpstr>
      </vt:variant>
      <vt:variant>
        <vt:i4>1</vt:i4>
      </vt:variant>
      <vt:variant>
        <vt:lpstr>Naslovi slajdova</vt:lpstr>
      </vt:variant>
      <vt:variant>
        <vt:i4>11</vt:i4>
      </vt:variant>
    </vt:vector>
  </HeadingPairs>
  <TitlesOfParts>
    <vt:vector size="12" baseType="lpstr">
      <vt:lpstr>Tema sustava Office</vt:lpstr>
      <vt:lpstr>Mega-trendovi 2017.</vt:lpstr>
      <vt:lpstr>1. Umreženost i konvergencija</vt:lpstr>
      <vt:lpstr>2. Cigle i klikovi</vt:lpstr>
      <vt:lpstr>3. Budućnost mobilnosti</vt:lpstr>
      <vt:lpstr>4. Još urbanije: grad kao mušterija</vt:lpstr>
      <vt:lpstr>5. Promjene socijalnih trendova</vt:lpstr>
      <vt:lpstr>6. Zdravlje, wellness i well-being</vt:lpstr>
      <vt:lpstr>7. Koncept „Zero”</vt:lpstr>
      <vt:lpstr>8. Pametno je „Novo Zeleno”</vt:lpstr>
      <vt:lpstr>9. Vrijednost za novac</vt:lpstr>
      <vt:lpstr>10. Budućnost energije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Mega-trendovi 2017.</dc:title>
  <dc:creator>darko polšek</dc:creator>
  <cp:lastModifiedBy>darko polšek</cp:lastModifiedBy>
  <cp:revision>2</cp:revision>
  <dcterms:created xsi:type="dcterms:W3CDTF">2017-03-07T23:47:09Z</dcterms:created>
  <dcterms:modified xsi:type="dcterms:W3CDTF">2017-03-08T00:00:02Z</dcterms:modified>
</cp:coreProperties>
</file>